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49" r:id="rId2"/>
    <p:sldId id="402" r:id="rId3"/>
    <p:sldId id="322" r:id="rId4"/>
    <p:sldId id="451" r:id="rId5"/>
    <p:sldId id="450" r:id="rId6"/>
    <p:sldId id="434" r:id="rId7"/>
    <p:sldId id="435" r:id="rId8"/>
    <p:sldId id="433" r:id="rId9"/>
    <p:sldId id="440" r:id="rId10"/>
    <p:sldId id="443" r:id="rId11"/>
    <p:sldId id="436" r:id="rId12"/>
    <p:sldId id="418" r:id="rId13"/>
    <p:sldId id="437" r:id="rId14"/>
    <p:sldId id="441" r:id="rId15"/>
    <p:sldId id="446" r:id="rId16"/>
    <p:sldId id="445" r:id="rId17"/>
    <p:sldId id="442" r:id="rId18"/>
    <p:sldId id="431" r:id="rId19"/>
    <p:sldId id="447" r:id="rId20"/>
    <p:sldId id="448" r:id="rId21"/>
    <p:sldId id="318" r:id="rId22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F4155"/>
    <a:srgbClr val="2A465C"/>
    <a:srgbClr val="99D0B5"/>
    <a:srgbClr val="B5E0F6"/>
    <a:srgbClr val="93ABD8"/>
    <a:srgbClr val="D4E5BF"/>
    <a:srgbClr val="88CEDD"/>
    <a:srgbClr val="67B8CA"/>
    <a:srgbClr val="115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333" autoAdjust="0"/>
  </p:normalViewPr>
  <p:slideViewPr>
    <p:cSldViewPr>
      <p:cViewPr>
        <p:scale>
          <a:sx n="60" d="100"/>
          <a:sy n="60" d="100"/>
        </p:scale>
        <p:origin x="438" y="6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2020/5/10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2020/5/10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1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3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9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0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81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8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55576" y="0"/>
            <a:ext cx="2952328" cy="5143500"/>
            <a:chOff x="755576" y="0"/>
            <a:chExt cx="2952328" cy="5143500"/>
          </a:xfrm>
        </p:grpSpPr>
        <p:sp>
          <p:nvSpPr>
            <p:cNvPr id="6" name="矩形 5"/>
            <p:cNvSpPr/>
            <p:nvPr/>
          </p:nvSpPr>
          <p:spPr>
            <a:xfrm>
              <a:off x="755576" y="0"/>
              <a:ext cx="2952328" cy="5143500"/>
            </a:xfrm>
            <a:prstGeom prst="rect">
              <a:avLst/>
            </a:prstGeom>
            <a:solidFill>
              <a:srgbClr val="0F4155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27584" y="92609"/>
              <a:ext cx="2778662" cy="495828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8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hidden="1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3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49041"/>
            <a:ext cx="410664" cy="76500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22" name="矩形 21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-1" y="2859782"/>
            <a:ext cx="9143999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組員：</a:t>
            </a:r>
            <a:r>
              <a:rPr lang="en-US" altLang="zh-TW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10646003</a:t>
            </a:r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黃峻彥</a:t>
            </a:r>
            <a:endParaRPr lang="en-US" altLang="zh-TW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</a:t>
            </a:r>
            <a:r>
              <a:rPr lang="en-US" altLang="zh-TW" dirty="0" smtClean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10646006</a:t>
            </a:r>
            <a:r>
              <a:rPr lang="zh-TW" altLang="en-US" dirty="0" smtClean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詹壹婷</a:t>
            </a:r>
            <a:endParaRPr lang="en-US" altLang="zh-TW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 smtClean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</a:t>
            </a:r>
            <a:r>
              <a:rPr lang="en-US" altLang="zh-TW" dirty="0" smtClean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10646007</a:t>
            </a:r>
            <a:r>
              <a:rPr lang="zh-TW" altLang="en-US" dirty="0" smtClean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李恩瑋</a:t>
            </a:r>
            <a:endParaRPr lang="en-US" altLang="zh-TW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</a:t>
            </a:r>
            <a:r>
              <a:rPr lang="en-US" altLang="zh-TW" dirty="0" smtClean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10646016</a:t>
            </a:r>
            <a:r>
              <a:rPr lang="zh-TW" altLang="en-US" dirty="0" smtClean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吳宇量</a:t>
            </a:r>
            <a:endParaRPr lang="en-US" altLang="zh-TW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3" name="矩形: 圓角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245723" y="1527170"/>
            <a:ext cx="2652547" cy="851297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 err="1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i</a:t>
            </a:r>
            <a:r>
              <a:rPr lang="zh-TW" altLang="en-US" sz="4400" b="1" spc="300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心傘</a:t>
            </a:r>
            <a:r>
              <a:rPr lang="en-US" altLang="zh-TW" sz="1000" b="1" spc="300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109409</a:t>
            </a:r>
            <a:endParaRPr lang="zh-CN" altLang="en-US" sz="1000" b="1" spc="300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微软雅黑" pitchFamily="34" charset="-122"/>
            </a:endParaRPr>
          </a:p>
        </p:txBody>
      </p:sp>
      <p:sp>
        <p:nvSpPr>
          <p:cNvPr id="4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2993696" y="2521073"/>
            <a:ext cx="315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指導老師：林宏仁  教授</a:t>
            </a:r>
            <a:endParaRPr lang="zh-CN" altLang="en-US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4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比較目標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即享傘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介面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771549"/>
            <a:ext cx="1133537" cy="1133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4B1A21-9365-475F-BC63-A1F950F0B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8408" y="792088"/>
            <a:ext cx="3330959" cy="31478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DA55FF3-6550-48E9-9798-F7258ECA0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8346" y="792088"/>
            <a:ext cx="3188319" cy="31478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A5E8BA6-D18A-4455-977A-E1DE5D05EFD4}"/>
              </a:ext>
            </a:extLst>
          </p:cNvPr>
          <p:cNvSpPr txBox="1"/>
          <p:nvPr/>
        </p:nvSpPr>
        <p:spPr>
          <a:xfrm>
            <a:off x="107504" y="4008134"/>
            <a:ext cx="4113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即享傘的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本身具有查詢租借紀錄、查詢站台和租借、歸還雨傘功能，使用方式為按下借傘後產生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給機器掃描，所以硬體本身需要具有連網和掃描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等功能，而他們也有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，同樣具備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擁有的功能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72B316-3849-4E33-89BB-59058655B942}"/>
              </a:ext>
            </a:extLst>
          </p:cNvPr>
          <p:cNvSpPr txBox="1"/>
          <p:nvPr/>
        </p:nvSpPr>
        <p:spPr>
          <a:xfrm>
            <a:off x="4427984" y="4083918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相當奇怪的是，他們的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月後就沒在更新了，以至於收費方式以及據點幾乎都沒有新增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臉書粉絲團也幾乎沒有更新，官網所說的收費模式也並未在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更新相關功能，等於幾乎荒廢狀態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5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03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介面簡介</a:t>
            </a:r>
          </a:p>
        </p:txBody>
      </p:sp>
    </p:spTree>
    <p:extLst>
      <p:ext uri="{BB962C8B-B14F-4D97-AF65-F5344CB8AC3E}">
        <p14:creationId xmlns:p14="http://schemas.microsoft.com/office/powerpoint/2010/main" val="37493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介面簡介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29791"/>
            <a:ext cx="2525207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539552" y="175643"/>
            <a:ext cx="331236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介面簡介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登入、註冊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-Android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874" y="635794"/>
            <a:ext cx="2525206" cy="408391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35794"/>
            <a:ext cx="2525208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539552" y="175643"/>
            <a:ext cx="27363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介面簡介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登入、註冊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-iOS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9F036A-98D4-47DB-A408-F154F7054F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28" y="771550"/>
            <a:ext cx="1872208" cy="41169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F096A-0C81-4579-975B-6A9327BDE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71550"/>
            <a:ext cx="1872208" cy="41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04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預期流程</a:t>
            </a:r>
          </a:p>
        </p:txBody>
      </p:sp>
    </p:spTree>
    <p:extLst>
      <p:ext uri="{BB962C8B-B14F-4D97-AF65-F5344CB8AC3E}">
        <p14:creationId xmlns:p14="http://schemas.microsoft.com/office/powerpoint/2010/main" val="238574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預期流程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2137DD-B01D-4F0C-AD89-A349F617EA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0" t="22728" b="15909"/>
          <a:stretch/>
        </p:blipFill>
        <p:spPr>
          <a:xfrm>
            <a:off x="3707904" y="181125"/>
            <a:ext cx="1728192" cy="121627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37670D-9878-4DD9-82B5-5850AEFFCB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3" t="8135" r="18947" b="10661"/>
          <a:stretch/>
        </p:blipFill>
        <p:spPr>
          <a:xfrm>
            <a:off x="6081465" y="2787774"/>
            <a:ext cx="897700" cy="12241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A6D840-7F73-46F1-8795-BE7E758EBB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6" t="20703" r="20574" b="27393"/>
          <a:stretch/>
        </p:blipFill>
        <p:spPr>
          <a:xfrm>
            <a:off x="1771751" y="2967794"/>
            <a:ext cx="1152128" cy="10081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682826-A9C8-4D73-9E01-748857A466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9" y="3471850"/>
            <a:ext cx="648196" cy="64819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E6DDED-DC92-45CB-9323-6BF00B6B135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15185" y="3795948"/>
            <a:ext cx="2940991" cy="0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E5892A7-EF68-49AA-94AD-7B727C415972}"/>
              </a:ext>
            </a:extLst>
          </p:cNvPr>
          <p:cNvCxnSpPr>
            <a:cxnSpLocks/>
          </p:cNvCxnSpPr>
          <p:nvPr/>
        </p:nvCxnSpPr>
        <p:spPr>
          <a:xfrm flipH="1">
            <a:off x="2566990" y="1501218"/>
            <a:ext cx="1152127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A23B552-F692-40A2-89CD-55EEEC218473}"/>
              </a:ext>
            </a:extLst>
          </p:cNvPr>
          <p:cNvCxnSpPr>
            <a:cxnSpLocks/>
          </p:cNvCxnSpPr>
          <p:nvPr/>
        </p:nvCxnSpPr>
        <p:spPr>
          <a:xfrm flipH="1" flipV="1">
            <a:off x="5292080" y="1501218"/>
            <a:ext cx="936104" cy="1152128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D1E085-8F58-47D6-98CB-1714C86BEF3B}"/>
              </a:ext>
            </a:extLst>
          </p:cNvPr>
          <p:cNvSpPr txBox="1"/>
          <p:nvPr/>
        </p:nvSpPr>
        <p:spPr>
          <a:xfrm>
            <a:off x="3366528" y="3988618"/>
            <a:ext cx="236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掃描站台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取得傘架資訊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E941C3-6644-4C0E-9F94-79E9586BEA61}"/>
              </a:ext>
            </a:extLst>
          </p:cNvPr>
          <p:cNvSpPr txBox="1"/>
          <p:nvPr/>
        </p:nvSpPr>
        <p:spPr>
          <a:xfrm>
            <a:off x="5886499" y="1697248"/>
            <a:ext cx="278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使用者資料連同傘架資料發送至伺服器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9C3B76-D8A1-4CB5-8C00-25470F203993}"/>
              </a:ext>
            </a:extLst>
          </p:cNvPr>
          <p:cNvSpPr txBox="1"/>
          <p:nvPr/>
        </p:nvSpPr>
        <p:spPr>
          <a:xfrm>
            <a:off x="780853" y="1800283"/>
            <a:ext cx="243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伺服器對對應站台發送解鎖訊號</a:t>
            </a:r>
          </a:p>
        </p:txBody>
      </p:sp>
    </p:spTree>
    <p:extLst>
      <p:ext uri="{BB962C8B-B14F-4D97-AF65-F5344CB8AC3E}">
        <p14:creationId xmlns:p14="http://schemas.microsoft.com/office/powerpoint/2010/main" val="39827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05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5656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分工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12C24C1-AAC7-4E63-8CED-5E97CB6B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89202"/>
              </p:ext>
            </p:extLst>
          </p:nvPr>
        </p:nvGraphicFramePr>
        <p:xfrm>
          <a:off x="2411869" y="453053"/>
          <a:ext cx="4320263" cy="4237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13475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670420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黃峻彥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詹壹婷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李恩瑋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吳宇量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企劃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主題構想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需求功能分析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系統分析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介面設計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</a:t>
                      </a: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系統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網頁設計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前端開發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後端開發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資料庫建置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伺服器架設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APP</a:t>
                      </a:r>
                      <a:r>
                        <a:rPr lang="zh-TW" altLang="en-US" sz="1200" dirty="0"/>
                        <a:t>設計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硬體製作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報告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文件撰寫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簡報製作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/>
                        <a:t>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3203848" y="88382"/>
            <a:ext cx="24482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●：主要負責 ○：協助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06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37284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/>
          <p:cNvGrpSpPr/>
          <p:nvPr/>
        </p:nvGrpSpPr>
        <p:grpSpPr>
          <a:xfrm>
            <a:off x="1497653" y="2030754"/>
            <a:ext cx="1749710" cy="800710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40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CONTENTS</a:t>
              </a:r>
            </a:p>
          </p:txBody>
        </p:sp>
      </p:grpSp>
      <p:pic>
        <p:nvPicPr>
          <p:cNvPr id="2" name="图片 1" hidden="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sp>
        <p:nvSpPr>
          <p:cNvPr id="6" name="Diamond 1"/>
          <p:cNvSpPr/>
          <p:nvPr/>
        </p:nvSpPr>
        <p:spPr bwMode="auto">
          <a:xfrm>
            <a:off x="3040114" y="139474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2"/>
          <p:cNvSpPr/>
          <p:nvPr/>
        </p:nvSpPr>
        <p:spPr bwMode="auto">
          <a:xfrm>
            <a:off x="3615184" y="77834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3"/>
          <p:cNvSpPr/>
          <p:nvPr/>
        </p:nvSpPr>
        <p:spPr bwMode="auto">
          <a:xfrm>
            <a:off x="4123166" y="1491476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4"/>
          <p:cNvSpPr/>
          <p:nvPr/>
        </p:nvSpPr>
        <p:spPr bwMode="auto">
          <a:xfrm>
            <a:off x="4107732" y="2495458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22" name="Diamond 5">
            <a:extLst>
              <a:ext uri="{FF2B5EF4-FFF2-40B4-BE49-F238E27FC236}">
                <a16:creationId xmlns:a16="http://schemas.microsoft.com/office/drawing/2014/main" id="{A5AB0CA8-0682-4AAB-B093-0013B43A6996}"/>
              </a:ext>
            </a:extLst>
          </p:cNvPr>
          <p:cNvSpPr/>
          <p:nvPr/>
        </p:nvSpPr>
        <p:spPr bwMode="auto">
          <a:xfrm>
            <a:off x="3615184" y="330999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Diamond 6">
            <a:extLst>
              <a:ext uri="{FF2B5EF4-FFF2-40B4-BE49-F238E27FC236}">
                <a16:creationId xmlns:a16="http://schemas.microsoft.com/office/drawing/2014/main" id="{9681C17B-D9EC-48B0-AB7D-EEB5BE4FA2CD}"/>
              </a:ext>
            </a:extLst>
          </p:cNvPr>
          <p:cNvSpPr/>
          <p:nvPr/>
        </p:nvSpPr>
        <p:spPr bwMode="auto">
          <a:xfrm>
            <a:off x="3044027" y="3981149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Group 1"/>
          <p:cNvGrpSpPr/>
          <p:nvPr/>
        </p:nvGrpSpPr>
        <p:grpSpPr>
          <a:xfrm>
            <a:off x="3635896" y="237509"/>
            <a:ext cx="2545865" cy="374043"/>
            <a:chOff x="3943834" y="704409"/>
            <a:chExt cx="3962574" cy="582188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背景</a:t>
              </a:r>
              <a:r>
                <a:rPr lang="en-US" altLang="zh-TW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動機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4354982" y="945963"/>
            <a:ext cx="2545865" cy="374043"/>
            <a:chOff x="3943834" y="704409"/>
            <a:chExt cx="3962574" cy="582188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分析</a:t>
              </a:r>
              <a:r>
                <a:rPr lang="en-US" altLang="zh-TW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比較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4862965" y="1588021"/>
            <a:ext cx="2637591" cy="503777"/>
            <a:chOff x="3801065" y="483525"/>
            <a:chExt cx="4105343" cy="784116"/>
          </a:xfrm>
        </p:grpSpPr>
        <p:sp>
          <p:nvSpPr>
            <p:cNvPr id="16" name="TextBox 26"/>
            <p:cNvSpPr txBox="1"/>
            <p:nvPr/>
          </p:nvSpPr>
          <p:spPr>
            <a:xfrm>
              <a:off x="3801065" y="483525"/>
              <a:ext cx="3962575" cy="663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預期介面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E2EDA438-D039-4BE3-8B1A-431D90D0CE29}"/>
              </a:ext>
            </a:extLst>
          </p:cNvPr>
          <p:cNvGrpSpPr/>
          <p:nvPr/>
        </p:nvGrpSpPr>
        <p:grpSpPr>
          <a:xfrm>
            <a:off x="4849427" y="2675593"/>
            <a:ext cx="2545865" cy="605826"/>
            <a:chOff x="3943834" y="324688"/>
            <a:chExt cx="3962574" cy="942953"/>
          </a:xfrm>
        </p:grpSpPr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3D820CB9-A0EA-44D8-AA3D-983111F049C5}"/>
                </a:ext>
              </a:extLst>
            </p:cNvPr>
            <p:cNvSpPr txBox="1"/>
            <p:nvPr/>
          </p:nvSpPr>
          <p:spPr>
            <a:xfrm>
              <a:off x="3943834" y="324688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預期流程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449E0D16-A74E-46CA-91DE-340AB00B345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6CB7F344-EC33-49E1-B705-B8C9E0223F9C}"/>
              </a:ext>
            </a:extLst>
          </p:cNvPr>
          <p:cNvGrpSpPr/>
          <p:nvPr/>
        </p:nvGrpSpPr>
        <p:grpSpPr>
          <a:xfrm>
            <a:off x="4354982" y="3550434"/>
            <a:ext cx="2650290" cy="306896"/>
            <a:chOff x="3781299" y="947273"/>
            <a:chExt cx="4125109" cy="477677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CC955-904A-4DFA-B966-B0EAB39B8559}"/>
                </a:ext>
              </a:extLst>
            </p:cNvPr>
            <p:cNvSpPr txBox="1"/>
            <p:nvPr/>
          </p:nvSpPr>
          <p:spPr>
            <a:xfrm>
              <a:off x="3781299" y="1182085"/>
              <a:ext cx="3962574" cy="2428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分工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BF6809-56C2-428D-86C1-04BE3AD45301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6"/>
          <p:cNvGrpSpPr/>
          <p:nvPr/>
        </p:nvGrpSpPr>
        <p:grpSpPr>
          <a:xfrm>
            <a:off x="3491628" y="4212571"/>
            <a:ext cx="2690133" cy="473843"/>
            <a:chOff x="3943834" y="530116"/>
            <a:chExt cx="4187123" cy="737525"/>
          </a:xfrm>
          <a:noFill/>
        </p:grpSpPr>
        <p:sp>
          <p:nvSpPr>
            <p:cNvPr id="14" name="TextBox 29"/>
            <p:cNvSpPr txBox="1"/>
            <p:nvPr/>
          </p:nvSpPr>
          <p:spPr>
            <a:xfrm>
              <a:off x="4168383" y="530116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預期成果</a:t>
              </a:r>
              <a:endParaRPr lang="zh-CN" altLang="en-US" sz="24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預期成果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741884" y="915566"/>
            <a:ext cx="253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確保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伺服器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站台都能夠依照預期完成借取和歸還雨傘等指令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182755-BB41-4878-A758-12AEC7FB7D74}"/>
              </a:ext>
            </a:extLst>
          </p:cNvPr>
          <p:cNvSpPr txBox="1"/>
          <p:nvPr/>
        </p:nvSpPr>
        <p:spPr>
          <a:xfrm>
            <a:off x="741884" y="1570489"/>
            <a:ext cx="332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使用者可以在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上觀看站點位置、剩餘傘數、空的傘架和借還記錄，而對於一定時間未歸還的使用者系統將推播通知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29533B-83C0-47AC-9721-6F796ACD48BA}"/>
              </a:ext>
            </a:extLst>
          </p:cNvPr>
          <p:cNvSpPr txBox="1"/>
          <p:nvPr/>
        </p:nvSpPr>
        <p:spPr>
          <a:xfrm>
            <a:off x="741884" y="2469332"/>
            <a:ext cx="332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伺服器將接收到的使用者資料和其借還傘位置紀錄至資料庫，並能夠統整後呈現給予管理者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24C569-07D6-42F5-8D89-D59834089243}"/>
              </a:ext>
            </a:extLst>
          </p:cNvPr>
          <p:cNvSpPr txBox="1"/>
          <p:nvPr/>
        </p:nvSpPr>
        <p:spPr>
          <a:xfrm>
            <a:off x="741884" y="3435846"/>
            <a:ext cx="33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網頁部分可以觀看站點位置和使用教學</a:t>
            </a:r>
          </a:p>
        </p:txBody>
      </p:sp>
    </p:spTree>
    <p:extLst>
      <p:ext uri="{BB962C8B-B14F-4D97-AF65-F5344CB8AC3E}">
        <p14:creationId xmlns:p14="http://schemas.microsoft.com/office/powerpoint/2010/main" val="37624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b="1" spc="300" dirty="0">
                <a:solidFill>
                  <a:srgbClr val="2A465C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Q&amp;A</a:t>
            </a:r>
            <a:endParaRPr lang="zh-CN" altLang="en-US" sz="4000" b="1" spc="300" dirty="0">
              <a:solidFill>
                <a:srgbClr val="2A465C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01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5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背景</a:t>
            </a:r>
            <a:r>
              <a:rPr lang="en-US" altLang="zh-TW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&amp;</a:t>
            </a:r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動機</a:t>
            </a:r>
            <a:endParaRPr lang="zh-CN" altLang="en-US" sz="4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hidden="1"/>
          <p:cNvSpPr/>
          <p:nvPr/>
        </p:nvSpPr>
        <p:spPr>
          <a:xfrm>
            <a:off x="755576" y="0"/>
            <a:ext cx="2952328" cy="5143500"/>
          </a:xfrm>
          <a:prstGeom prst="rect">
            <a:avLst/>
          </a:prstGeom>
          <a:solidFill>
            <a:srgbClr val="0F415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 hidden="1"/>
          <p:cNvSpPr/>
          <p:nvPr/>
        </p:nvSpPr>
        <p:spPr>
          <a:xfrm>
            <a:off x="827584" y="92609"/>
            <a:ext cx="2778662" cy="49582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圆角矩形 5"/>
          <p:cNvSpPr/>
          <p:nvPr/>
        </p:nvSpPr>
        <p:spPr>
          <a:xfrm>
            <a:off x="5240962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ONE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6"/>
          <p:cNvSpPr txBox="1"/>
          <p:nvPr/>
        </p:nvSpPr>
        <p:spPr>
          <a:xfrm>
            <a:off x="5240962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背景</a:t>
            </a:r>
            <a:r>
              <a:rPr lang="en-US" altLang="zh-TW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&amp;</a:t>
            </a:r>
            <a:r>
              <a:rPr lang="zh-TW" alt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動機</a:t>
            </a:r>
            <a:endParaRPr lang="zh-TW" altLang="en-US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8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3347864" y="2484689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背景</a:t>
            </a:r>
            <a:r>
              <a:rPr lang="en-US" altLang="zh-TW" sz="40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&amp;</a:t>
            </a:r>
            <a:r>
              <a:rPr lang="zh-TW" altLang="en-US" sz="40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動機</a:t>
            </a:r>
            <a:endParaRPr lang="zh-CN" altLang="en-US" sz="4000" b="1" dirty="0">
              <a:solidFill>
                <a:srgbClr val="0F415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92298"/>
            <a:ext cx="1706637" cy="17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4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背景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&amp;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動機</a:t>
            </a:r>
            <a:endParaRPr lang="en-GB" altLang="zh-CN" sz="2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B7FF23-96A9-48AD-8768-B539749B48BB}"/>
              </a:ext>
            </a:extLst>
          </p:cNvPr>
          <p:cNvGrpSpPr/>
          <p:nvPr/>
        </p:nvGrpSpPr>
        <p:grpSpPr>
          <a:xfrm>
            <a:off x="2863912" y="1347614"/>
            <a:ext cx="1465950" cy="1800873"/>
            <a:chOff x="3688323" y="2368279"/>
            <a:chExt cx="1954599" cy="2401163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3578198" y="2704719"/>
              <a:ext cx="2174849" cy="1954598"/>
            </a:xfrm>
            <a:prstGeom prst="homePlate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3688323" y="2368279"/>
              <a:ext cx="1954598" cy="642093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574F657-EDA3-448E-BA05-5D58D3AD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573" y="3375364"/>
              <a:ext cx="864096" cy="61001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4068865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起因</a:t>
              </a:r>
              <a:endParaRPr lang="zh-CN" altLang="en-US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9C2433-6D4A-40D8-9A9B-C2094DE41FAE}"/>
              </a:ext>
            </a:extLst>
          </p:cNvPr>
          <p:cNvGrpSpPr/>
          <p:nvPr/>
        </p:nvGrpSpPr>
        <p:grpSpPr>
          <a:xfrm>
            <a:off x="2630079" y="3386523"/>
            <a:ext cx="1940153" cy="1112048"/>
            <a:chOff x="251784" y="1928716"/>
            <a:chExt cx="3299908" cy="775314"/>
          </a:xfrm>
        </p:grpSpPr>
        <p:sp>
          <p:nvSpPr>
            <p:cNvPr id="17" name="文本框 40">
              <a:extLst>
                <a:ext uri="{FF2B5EF4-FFF2-40B4-BE49-F238E27FC236}">
                  <a16:creationId xmlns:a16="http://schemas.microsoft.com/office/drawing/2014/main" id="{7BD1C425-76B0-4B1A-B12E-CF6E0E4CA077}"/>
                </a:ext>
              </a:extLst>
            </p:cNvPr>
            <p:cNvSpPr txBox="1"/>
            <p:nvPr/>
          </p:nvSpPr>
          <p:spPr>
            <a:xfrm>
              <a:off x="251784" y="2173057"/>
              <a:ext cx="3288629" cy="53097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某天下雨時組長突然想到</a:t>
              </a:r>
              <a:r>
                <a:rPr lang="en-US" altLang="zh-TW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/>
              </a:r>
              <a:br>
                <a:rPr lang="en-US" altLang="zh-TW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何不仿照</a:t>
              </a:r>
              <a:r>
                <a:rPr lang="en-US" altLang="zh-TW" sz="1000" dirty="0" err="1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Ubike</a:t>
              </a: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的概念</a:t>
              </a:r>
              <a:r>
                <a:rPr lang="en-US" altLang="zh-TW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/>
              </a:r>
              <a:br>
                <a:rPr lang="en-US" altLang="zh-TW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製作一個類似但是主要是雨傘租借的系統</a:t>
              </a:r>
              <a:endParaRPr lang="zh-CN" altLang="en-US" sz="1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57F52F-CDD8-4D97-9A6E-BC788F4770C0}"/>
                </a:ext>
              </a:extLst>
            </p:cNvPr>
            <p:cNvSpPr/>
            <p:nvPr/>
          </p:nvSpPr>
          <p:spPr>
            <a:xfrm>
              <a:off x="263063" y="1928716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TW" altLang="en-US" sz="16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親身遇上的問題</a:t>
              </a:r>
              <a:endParaRPr lang="zh-CN" altLang="en-US" sz="16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300A2C-961D-4559-85E5-E8DC9A39B916}"/>
              </a:ext>
            </a:extLst>
          </p:cNvPr>
          <p:cNvGrpSpPr/>
          <p:nvPr/>
        </p:nvGrpSpPr>
        <p:grpSpPr>
          <a:xfrm>
            <a:off x="6604976" y="3472758"/>
            <a:ext cx="1933522" cy="849498"/>
            <a:chOff x="251866" y="1988839"/>
            <a:chExt cx="3288629" cy="528904"/>
          </a:xfrm>
        </p:grpSpPr>
        <p:sp>
          <p:nvSpPr>
            <p:cNvPr id="15" name="文本框 43">
              <a:extLst>
                <a:ext uri="{FF2B5EF4-FFF2-40B4-BE49-F238E27FC236}">
                  <a16:creationId xmlns:a16="http://schemas.microsoft.com/office/drawing/2014/main" id="{81189A92-A100-4140-8D39-C7A11B05FE95}"/>
                </a:ext>
              </a:extLst>
            </p:cNvPr>
            <p:cNvSpPr txBox="1"/>
            <p:nvPr/>
          </p:nvSpPr>
          <p:spPr>
            <a:xfrm>
              <a:off x="251866" y="2122486"/>
              <a:ext cx="3288629" cy="395257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無論是便利商店的塑膠雨傘還是百貨公司入口的塑膠傘套</a:t>
              </a:r>
              <a:endParaRPr lang="en-US" altLang="zh-TW" sz="1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對於環境來說都是非常傷的產品</a:t>
              </a:r>
              <a:endParaRPr lang="zh-CN" altLang="en-US" sz="10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36A1A1-2FC9-4374-ADA1-C354425FF856}"/>
                </a:ext>
              </a:extLst>
            </p:cNvPr>
            <p:cNvSpPr/>
            <p:nvPr/>
          </p:nvSpPr>
          <p:spPr>
            <a:xfrm>
              <a:off x="251866" y="1988839"/>
              <a:ext cx="3288629" cy="17262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TW" altLang="en-US" sz="16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環保性的問題</a:t>
              </a:r>
              <a:endParaRPr lang="zh-CN" altLang="en-US" sz="16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DCB767-3BEA-45A6-9744-F11681EB961C}"/>
              </a:ext>
            </a:extLst>
          </p:cNvPr>
          <p:cNvGrpSpPr/>
          <p:nvPr/>
        </p:nvGrpSpPr>
        <p:grpSpPr>
          <a:xfrm>
            <a:off x="4580353" y="3472758"/>
            <a:ext cx="1963439" cy="962345"/>
            <a:chOff x="251866" y="1988838"/>
            <a:chExt cx="3339513" cy="670942"/>
          </a:xfrm>
        </p:grpSpPr>
        <p:sp>
          <p:nvSpPr>
            <p:cNvPr id="13" name="文本框 46">
              <a:extLst>
                <a:ext uri="{FF2B5EF4-FFF2-40B4-BE49-F238E27FC236}">
                  <a16:creationId xmlns:a16="http://schemas.microsoft.com/office/drawing/2014/main" id="{341E16A5-6888-4846-82CF-D4444742FAC8}"/>
                </a:ext>
              </a:extLst>
            </p:cNvPr>
            <p:cNvSpPr txBox="1"/>
            <p:nvPr/>
          </p:nvSpPr>
          <p:spPr>
            <a:xfrm>
              <a:off x="302750" y="2182149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 lnSpcReduction="100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其實有注意到的話大部分的時間愛心傘傘筒幾乎都是空的</a:t>
              </a:r>
              <a:endParaRPr lang="en-US" altLang="zh-TW" sz="11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有些惡劣的人還會將壞掉的雨傘放進去</a:t>
              </a:r>
              <a:endParaRPr lang="zh-CN" altLang="en-US" sz="11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1579109-2C84-4AFD-9660-FA3EA69683D0}"/>
                </a:ext>
              </a:extLst>
            </p:cNvPr>
            <p:cNvSpPr/>
            <p:nvPr/>
          </p:nvSpPr>
          <p:spPr>
            <a:xfrm>
              <a:off x="251866" y="1988838"/>
              <a:ext cx="3288629" cy="193312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TW" altLang="en-US" sz="16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愛心傘的問題</a:t>
              </a:r>
              <a:endParaRPr lang="zh-CN" altLang="en-US" sz="16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C6B7D631-2E8B-4E1B-A256-1E0D429EE56F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913687" y="1347614"/>
            <a:chExt cx="1465951" cy="1799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DD965F5-5040-4352-841C-623786D84796}"/>
                </a:ext>
              </a:extLst>
            </p:cNvPr>
            <p:cNvGrpSpPr/>
            <p:nvPr/>
          </p:nvGrpSpPr>
          <p:grpSpPr>
            <a:xfrm>
              <a:off x="913687" y="1347614"/>
              <a:ext cx="1465951" cy="1799639"/>
              <a:chOff x="1096508" y="2368278"/>
              <a:chExt cx="1954601" cy="2399518"/>
            </a:xfrm>
          </p:grpSpPr>
          <p:sp>
            <p:nvSpPr>
              <p:cNvPr id="33" name="箭头: 五边形 32">
                <a:extLst>
                  <a:ext uri="{FF2B5EF4-FFF2-40B4-BE49-F238E27FC236}">
                    <a16:creationId xmlns:a16="http://schemas.microsoft.com/office/drawing/2014/main" id="{181E9BB4-0C81-4BB4-90DE-3F9C0E26F38B}"/>
                  </a:ext>
                </a:extLst>
              </p:cNvPr>
              <p:cNvSpPr/>
              <p:nvPr/>
            </p:nvSpPr>
            <p:spPr>
              <a:xfrm rot="5400000">
                <a:off x="986385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61E5F42D-4071-4105-93B2-8DE99D4BBEFF}"/>
                  </a:ext>
                </a:extLst>
              </p:cNvPr>
              <p:cNvSpPr/>
              <p:nvPr/>
            </p:nvSpPr>
            <p:spPr>
              <a:xfrm>
                <a:off x="1096508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36" name="文本框 110">
                <a:extLst>
                  <a:ext uri="{FF2B5EF4-FFF2-40B4-BE49-F238E27FC236}">
                    <a16:creationId xmlns:a16="http://schemas.microsoft.com/office/drawing/2014/main" id="{6B165B76-D921-480D-9FFB-6214DBAA0FFC}"/>
                  </a:ext>
                </a:extLst>
              </p:cNvPr>
              <p:cNvSpPr txBox="1"/>
              <p:nvPr/>
            </p:nvSpPr>
            <p:spPr>
              <a:xfrm>
                <a:off x="1516877" y="2504658"/>
                <a:ext cx="1193514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題目</a:t>
                </a:r>
                <a:endPara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BE3F73C-D71D-42A3-A09C-9169880BF882}"/>
                </a:ext>
              </a:extLst>
            </p:cNvPr>
            <p:cNvSpPr txBox="1"/>
            <p:nvPr/>
          </p:nvSpPr>
          <p:spPr>
            <a:xfrm>
              <a:off x="1331640" y="1793115"/>
              <a:ext cx="5760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TW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7481423-04AF-4D9D-BE2B-6681AB1561D2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4814138" y="1347614"/>
            <a:chExt cx="1465951" cy="179963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08B1E3F-B6D2-4D7D-83B6-A2BEA0664B73}"/>
                </a:ext>
              </a:extLst>
            </p:cNvPr>
            <p:cNvGrpSpPr/>
            <p:nvPr/>
          </p:nvGrpSpPr>
          <p:grpSpPr>
            <a:xfrm>
              <a:off x="4814138" y="1347614"/>
              <a:ext cx="1465951" cy="1799639"/>
              <a:chOff x="6356374" y="2368278"/>
              <a:chExt cx="1954601" cy="2399518"/>
            </a:xfrm>
          </p:grpSpPr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76F38B9C-BAE0-4F79-85B3-438917758CCF}"/>
                  </a:ext>
                </a:extLst>
              </p:cNvPr>
              <p:cNvSpPr/>
              <p:nvPr/>
            </p:nvSpPr>
            <p:spPr>
              <a:xfrm rot="5400000">
                <a:off x="6246251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矩形: 圆顶角 25">
                <a:extLst>
                  <a:ext uri="{FF2B5EF4-FFF2-40B4-BE49-F238E27FC236}">
                    <a16:creationId xmlns:a16="http://schemas.microsoft.com/office/drawing/2014/main" id="{97EDB24C-4142-440F-99F4-7F86EDA54A11}"/>
                  </a:ext>
                </a:extLst>
              </p:cNvPr>
              <p:cNvSpPr/>
              <p:nvPr/>
            </p:nvSpPr>
            <p:spPr>
              <a:xfrm>
                <a:off x="6356374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D7FC80EA-E58E-45EE-BE9A-2BFA507A2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19" y="3307998"/>
                <a:ext cx="864095" cy="788472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文本框 112">
                <a:extLst>
                  <a:ext uri="{FF2B5EF4-FFF2-40B4-BE49-F238E27FC236}">
                    <a16:creationId xmlns:a16="http://schemas.microsoft.com/office/drawing/2014/main" id="{5AF0BC59-BBAF-409E-871D-15A9A98854C3}"/>
                  </a:ext>
                </a:extLst>
              </p:cNvPr>
              <p:cNvSpPr txBox="1"/>
              <p:nvPr/>
            </p:nvSpPr>
            <p:spPr>
              <a:xfrm>
                <a:off x="6736916" y="2504658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愛心傘</a:t>
                </a:r>
                <a:endPara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3" name="乘號 2">
              <a:extLst>
                <a:ext uri="{FF2B5EF4-FFF2-40B4-BE49-F238E27FC236}">
                  <a16:creationId xmlns:a16="http://schemas.microsoft.com/office/drawing/2014/main" id="{9D48E3C3-126C-42B1-820B-8B5AE4154654}"/>
                </a:ext>
              </a:extLst>
            </p:cNvPr>
            <p:cNvSpPr/>
            <p:nvPr/>
          </p:nvSpPr>
          <p:spPr>
            <a:xfrm>
              <a:off x="5292080" y="2102928"/>
              <a:ext cx="504056" cy="481570"/>
            </a:xfrm>
            <a:prstGeom prst="mathMultiply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F7815AD4-7041-457F-BD16-9A7EC0D3A44E}"/>
              </a:ext>
            </a:extLst>
          </p:cNvPr>
          <p:cNvGrpSpPr/>
          <p:nvPr/>
        </p:nvGrpSpPr>
        <p:grpSpPr>
          <a:xfrm>
            <a:off x="6764362" y="1347614"/>
            <a:ext cx="1465949" cy="1799638"/>
            <a:chOff x="6764362" y="1347614"/>
            <a:chExt cx="1465949" cy="17996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2B23429-B687-4DEA-BCEE-995C39C0488F}"/>
                </a:ext>
              </a:extLst>
            </p:cNvPr>
            <p:cNvGrpSpPr/>
            <p:nvPr/>
          </p:nvGrpSpPr>
          <p:grpSpPr>
            <a:xfrm>
              <a:off x="6764362" y="1347614"/>
              <a:ext cx="1465949" cy="1799638"/>
              <a:chOff x="9064655" y="2368279"/>
              <a:chExt cx="1954599" cy="2399517"/>
            </a:xfrm>
          </p:grpSpPr>
          <p:sp>
            <p:nvSpPr>
              <p:cNvPr id="21" name="箭头: 五边形 20">
                <a:extLst>
                  <a:ext uri="{FF2B5EF4-FFF2-40B4-BE49-F238E27FC236}">
                    <a16:creationId xmlns:a16="http://schemas.microsoft.com/office/drawing/2014/main" id="{92E18091-A3DA-4173-A918-5ACA65E5D99D}"/>
                  </a:ext>
                </a:extLst>
              </p:cNvPr>
              <p:cNvSpPr/>
              <p:nvPr/>
            </p:nvSpPr>
            <p:spPr>
              <a:xfrm rot="5400000">
                <a:off x="8954529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B506602B-EF74-4FD2-8DED-A1770CF638F4}"/>
                  </a:ext>
                </a:extLst>
              </p:cNvPr>
              <p:cNvSpPr/>
              <p:nvPr/>
            </p:nvSpPr>
            <p:spPr>
              <a:xfrm>
                <a:off x="9064656" y="2368279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文本框 113">
                <a:extLst>
                  <a:ext uri="{FF2B5EF4-FFF2-40B4-BE49-F238E27FC236}">
                    <a16:creationId xmlns:a16="http://schemas.microsoft.com/office/drawing/2014/main" id="{251D58C3-9A55-45F3-ABE9-AB31C9B8C8E0}"/>
                  </a:ext>
                </a:extLst>
              </p:cNvPr>
              <p:cNvSpPr txBox="1"/>
              <p:nvPr/>
            </p:nvSpPr>
            <p:spPr>
              <a:xfrm>
                <a:off x="9445198" y="2504659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環保性</a:t>
                </a:r>
                <a:endPara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63D1E6-240F-4F62-BEBB-10BBDA4B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53" y="1895399"/>
              <a:ext cx="874023" cy="834295"/>
            </a:xfrm>
            <a:prstGeom prst="rect">
              <a:avLst/>
            </a:prstGeom>
          </p:spPr>
        </p:pic>
      </p:grpSp>
      <p:grpSp>
        <p:nvGrpSpPr>
          <p:cNvPr id="35" name="群組 34"/>
          <p:cNvGrpSpPr/>
          <p:nvPr/>
        </p:nvGrpSpPr>
        <p:grpSpPr>
          <a:xfrm>
            <a:off x="679901" y="3472758"/>
            <a:ext cx="1937329" cy="827184"/>
            <a:chOff x="679901" y="3472758"/>
            <a:chExt cx="1937329" cy="82718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50246D-6F36-4B76-8EE1-58F2D041874C}"/>
                </a:ext>
              </a:extLst>
            </p:cNvPr>
            <p:cNvSpPr/>
            <p:nvPr/>
          </p:nvSpPr>
          <p:spPr>
            <a:xfrm>
              <a:off x="679901" y="3472758"/>
              <a:ext cx="1933522" cy="229781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TW" altLang="en-US" sz="1600" b="1" dirty="0">
                  <a:solidFill>
                    <a:srgbClr val="0F415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成果是可用的</a:t>
              </a:r>
              <a:endParaRPr lang="zh-CN" altLang="en-US" sz="1600" b="1" dirty="0">
                <a:solidFill>
                  <a:srgbClr val="0F415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47" name="文本框 40">
              <a:extLst>
                <a:ext uri="{FF2B5EF4-FFF2-40B4-BE49-F238E27FC236}">
                  <a16:creationId xmlns:a16="http://schemas.microsoft.com/office/drawing/2014/main" id="{2D8056C1-A91E-48A0-8AB4-188FD187EBEC}"/>
                </a:ext>
              </a:extLst>
            </p:cNvPr>
            <p:cNvSpPr txBox="1"/>
            <p:nvPr/>
          </p:nvSpPr>
          <p:spPr>
            <a:xfrm>
              <a:off x="683708" y="3750026"/>
              <a:ext cx="1933522" cy="549916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我們希望能夠做出</a:t>
              </a:r>
              <a:endParaRPr lang="en-US" altLang="zh-TW" sz="11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解決自己身邊問題的答案</a:t>
              </a:r>
              <a:r>
                <a:rPr lang="en-US" altLang="zh-TW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/>
              </a:r>
              <a:br>
                <a:rPr lang="en-US" altLang="zh-TW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TW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而非僅僅當作一個報告來思考題目</a:t>
              </a:r>
              <a:endParaRPr lang="zh-CN" altLang="en-US" sz="1100"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1532839" y="368446"/>
            <a:ext cx="1368152" cy="1368152"/>
          </a:xfrm>
          <a:prstGeom prst="rect">
            <a:avLst/>
          </a:prstGeom>
          <a:solidFill>
            <a:srgbClr val="0F4155">
              <a:alpha val="54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02</a:t>
            </a:r>
            <a:endParaRPr lang="zh-CN" altLang="en-US" sz="6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848763" y="2355726"/>
            <a:ext cx="2736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分析</a:t>
            </a:r>
            <a:r>
              <a:rPr lang="en-US" altLang="zh-TW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&amp;</a:t>
            </a:r>
            <a:r>
              <a:rPr lang="zh-TW" altLang="en-US" sz="4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比較</a:t>
            </a:r>
            <a:endParaRPr lang="zh-CN" altLang="en-US" sz="40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46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001422" y="175643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SWOT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分析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  <a:solidFill>
            <a:srgbClr val="0F4155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9DC34CEA-2A52-494D-94E3-84CFE55D8149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  <a:solidFill>
            <a:srgbClr val="0F4155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六边形 34">
              <a:extLst>
                <a:ext uri="{FF2B5EF4-FFF2-40B4-BE49-F238E27FC236}">
                  <a16:creationId xmlns:a16="http://schemas.microsoft.com/office/drawing/2014/main" id="{993106A6-C5F9-43CB-A548-8455F6EAE5F8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  <a:solidFill>
            <a:srgbClr val="0F4155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AE37D97E-8B5E-40AA-AE16-B172BFE8E9EE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  <a:solidFill>
            <a:srgbClr val="0F4155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六边形 32">
              <a:extLst>
                <a:ext uri="{FF2B5EF4-FFF2-40B4-BE49-F238E27FC236}">
                  <a16:creationId xmlns:a16="http://schemas.microsoft.com/office/drawing/2014/main" id="{7CBCB44A-4FB8-4DDB-8D90-F669720E7D2D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SWOT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564640" y="1248182"/>
            <a:ext cx="7962274" cy="2313623"/>
            <a:chOff x="564640" y="1933378"/>
            <a:chExt cx="7962274" cy="231362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564640" y="3453575"/>
              <a:ext cx="2176864" cy="782905"/>
              <a:chOff x="-43830" y="1591703"/>
              <a:chExt cx="3702517" cy="1043874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-43830" y="2157946"/>
                <a:ext cx="3702517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MRT</a:t>
                </a: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發達，行人較多</a:t>
                </a:r>
                <a: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/>
                </a:r>
                <a:b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現有競爭者少且僅在中部</a:t>
                </a:r>
                <a:endPara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607943" y="1591703"/>
                <a:ext cx="932552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機會</a:t>
                </a:r>
                <a:endParaRPr lang="zh-CN" altLang="en-US" sz="2000" b="1" dirty="0">
                  <a:solidFill>
                    <a:srgbClr val="2A465C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611560" y="1933378"/>
              <a:ext cx="2070204" cy="821817"/>
              <a:chOff x="35975" y="1677090"/>
              <a:chExt cx="3521106" cy="1095756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35975" y="2119471"/>
                <a:ext cx="3504521" cy="65337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站台需求不高，擴展快速</a:t>
                </a:r>
                <a:endPara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607946" y="1677090"/>
                <a:ext cx="949135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優勢</a:t>
                </a:r>
                <a:endParaRPr lang="zh-CN" altLang="en-US" sz="2000" b="1" dirty="0">
                  <a:solidFill>
                    <a:srgbClr val="2A465C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60489" y="1933378"/>
              <a:ext cx="1988444" cy="770094"/>
              <a:chOff x="232308" y="1677090"/>
              <a:chExt cx="3382043" cy="1026792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32308" y="2226251"/>
                <a:ext cx="3382043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站點的傘數較少</a:t>
                </a:r>
                <a: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/>
                </a:r>
                <a:b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較難處理短時間大量需求</a:t>
                </a:r>
                <a:endPara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677090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劣勢</a:t>
                </a:r>
                <a:endParaRPr lang="zh-CN" altLang="en-US" sz="2000" b="1" dirty="0">
                  <a:solidFill>
                    <a:srgbClr val="2A465C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474966"/>
              <a:ext cx="2054926" cy="772035"/>
              <a:chOff x="251866" y="1620227"/>
              <a:chExt cx="3495119" cy="1029381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171977"/>
                <a:ext cx="349511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容易被模仿</a:t>
                </a:r>
                <a: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/>
                </a:r>
                <a:br>
                  <a:rPr lang="en-US" altLang="zh-TW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TW" altLang="en-US" sz="1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傘的需求是即時性的</a:t>
                </a:r>
                <a:endPara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5681" y="1620227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威脅</a:t>
                </a:r>
                <a:endParaRPr lang="zh-CN" altLang="en-US" sz="2000" b="1" dirty="0">
                  <a:solidFill>
                    <a:srgbClr val="2A465C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1EBA4D-0A35-4B56-8920-3C9A953FF02B}"/>
              </a:ext>
            </a:extLst>
          </p:cNvPr>
          <p:cNvSpPr txBox="1"/>
          <p:nvPr/>
        </p:nvSpPr>
        <p:spPr>
          <a:xfrm>
            <a:off x="3038439" y="1608333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7B18215-344E-4795-9DB2-9D93E899E464}"/>
              </a:ext>
            </a:extLst>
          </p:cNvPr>
          <p:cNvSpPr txBox="1"/>
          <p:nvPr/>
        </p:nvSpPr>
        <p:spPr>
          <a:xfrm>
            <a:off x="5683999" y="1610116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8497D2-B6FE-43E1-A9B6-C36FB26E4EA8}"/>
              </a:ext>
            </a:extLst>
          </p:cNvPr>
          <p:cNvSpPr txBox="1"/>
          <p:nvPr/>
        </p:nvSpPr>
        <p:spPr>
          <a:xfrm>
            <a:off x="2993270" y="2972750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FE8163-4852-4A2B-AFEE-A21837DDDDC0}"/>
              </a:ext>
            </a:extLst>
          </p:cNvPr>
          <p:cNvSpPr txBox="1"/>
          <p:nvPr/>
        </p:nvSpPr>
        <p:spPr>
          <a:xfrm>
            <a:off x="5747614" y="2995401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TW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448272" cy="379883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2302309"/>
            <a:ext cx="1133537" cy="11335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A5B7A0-B753-4298-9CB2-304185E57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1533" r="1121" b="3365"/>
          <a:stretch/>
        </p:blipFill>
        <p:spPr>
          <a:xfrm>
            <a:off x="4626456" y="-20538"/>
            <a:ext cx="5924689" cy="5164038"/>
          </a:xfrm>
          <a:prstGeom prst="rect">
            <a:avLst/>
          </a:prstGeom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A1A235-8AC5-4DCE-BB00-ECE834AC2DAB}"/>
              </a:ext>
            </a:extLst>
          </p:cNvPr>
          <p:cNvSpPr txBox="1"/>
          <p:nvPr/>
        </p:nvSpPr>
        <p:spPr>
          <a:xfrm>
            <a:off x="2197803" y="2361245"/>
            <a:ext cx="2227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這是國內現有的共享雨傘系統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即享傘，機台體積龐大，外觀類似販賣機的概念，一台可以儲存百來把雨傘，租借和歸還都使用同一種方式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9135157" y="-524594"/>
            <a:ext cx="1404664" cy="662473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01528" y="555526"/>
            <a:ext cx="3141156" cy="539508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比較目標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即享傘</a:t>
            </a:r>
            <a:r>
              <a:rPr lang="en-US" altLang="zh-TW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-</a:t>
            </a:r>
            <a:r>
              <a:rPr lang="zh-TW" altLang="en-US" sz="20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6558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01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5252</TotalTime>
  <Words>602</Words>
  <Application>Microsoft Office PowerPoint</Application>
  <PresentationFormat>如螢幕大小 (16:9)</PresentationFormat>
  <Paragraphs>131</Paragraphs>
  <Slides>21</Slides>
  <Notes>9</Notes>
  <HiddenSlides>2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Arial Unicode MS</vt:lpstr>
      <vt:lpstr>hakuyocaoshu7000</vt:lpstr>
      <vt:lpstr>微软雅黑</vt:lpstr>
      <vt:lpstr>宋体</vt:lpstr>
      <vt:lpstr>微軟正黑體</vt:lpstr>
      <vt:lpstr>字魂59号-创粗黑</vt:lpstr>
      <vt:lpstr>Arial</vt:lpstr>
      <vt:lpstr>Cambria Math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婷 伊</cp:lastModifiedBy>
  <cp:revision>338</cp:revision>
  <dcterms:created xsi:type="dcterms:W3CDTF">2015-12-11T17:46:17Z</dcterms:created>
  <dcterms:modified xsi:type="dcterms:W3CDTF">2020-05-10T17:05:51Z</dcterms:modified>
</cp:coreProperties>
</file>